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8" r:id="rId2"/>
    <p:sldId id="283" r:id="rId3"/>
    <p:sldId id="287" r:id="rId4"/>
    <p:sldId id="301" r:id="rId5"/>
    <p:sldId id="285" r:id="rId6"/>
    <p:sldId id="298" r:id="rId7"/>
    <p:sldId id="299" r:id="rId8"/>
    <p:sldId id="284" r:id="rId9"/>
    <p:sldId id="294" r:id="rId10"/>
    <p:sldId id="295" r:id="rId11"/>
    <p:sldId id="296" r:id="rId12"/>
    <p:sldId id="297" r:id="rId13"/>
    <p:sldId id="290" r:id="rId14"/>
    <p:sldId id="302" r:id="rId15"/>
    <p:sldId id="303" r:id="rId16"/>
    <p:sldId id="304" r:id="rId17"/>
    <p:sldId id="291" r:id="rId18"/>
    <p:sldId id="28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619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754">
          <p15:clr>
            <a:srgbClr val="A4A3A4"/>
          </p15:clr>
        </p15:guide>
        <p15:guide id="5" orient="horz" pos="35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8961"/>
    <a:srgbClr val="010001"/>
    <a:srgbClr val="DAB69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5297" autoAdjust="0"/>
  </p:normalViewPr>
  <p:slideViewPr>
    <p:cSldViewPr snapToGrid="0" showGuides="1">
      <p:cViewPr>
        <p:scale>
          <a:sx n="66" d="100"/>
          <a:sy n="66" d="100"/>
        </p:scale>
        <p:origin x="120" y="38"/>
      </p:cViewPr>
      <p:guideLst>
        <p:guide orient="horz" pos="2205"/>
        <p:guide pos="619"/>
        <p:guide pos="7061"/>
        <p:guide orient="horz" pos="754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79"/>
    </p:cViewPr>
  </p:sorterViewPr>
  <p:notesViewPr>
    <p:cSldViewPr snapToGrid="0">
      <p:cViewPr varScale="1">
        <p:scale>
          <a:sx n="66" d="100"/>
          <a:sy n="66" d="100"/>
        </p:scale>
        <p:origin x="1531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8B858-F5B8-416F-912D-98E547C8449D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FA64D-A2C9-4F31-80A8-24790625E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A64D-A2C9-4F31-80A8-24790625E20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A64D-A2C9-4F31-80A8-24790625E20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459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978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34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A64D-A2C9-4F31-80A8-24790625E20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A64D-A2C9-4F31-80A8-24790625E20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A64D-A2C9-4F31-80A8-24790625E20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A64D-A2C9-4F31-80A8-24790625E20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1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A64D-A2C9-4F31-80A8-24790625E20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A64D-A2C9-4F31-80A8-24790625E20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1FA64D-A2C9-4F31-80A8-24790625E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775BE-02C7-44B9-BCFB-D8A3D5129A1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8E594-0FB1-49EB-A653-1C40B19144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61113" y="2506662"/>
            <a:ext cx="430887" cy="43513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en-US" altLang="zh-CN" sz="1600" spc="1000" dirty="0">
                <a:solidFill>
                  <a:srgbClr val="C38961">
                    <a:alpha val="60000"/>
                  </a:srgbClr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@WEILIANG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6805" y="1679575"/>
            <a:ext cx="1069838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gradFill flip="none" rotWithShape="1">
                  <a:gsLst>
                    <a:gs pos="0">
                      <a:srgbClr val="C38961">
                        <a:alpha val="50000"/>
                      </a:srgbClr>
                    </a:gs>
                    <a:gs pos="73000">
                      <a:srgbClr val="D3A98C">
                        <a:alpha val="10000"/>
                      </a:srgbClr>
                    </a:gs>
                    <a:gs pos="46000">
                      <a:srgbClr val="CD9C7B">
                        <a:alpha val="13000"/>
                      </a:srgbClr>
                    </a:gs>
                    <a:gs pos="100000">
                      <a:srgbClr val="DAB69E">
                        <a:alpha val="40000"/>
                      </a:srgbClr>
                    </a:gs>
                  </a:gsLst>
                  <a:lin ang="0" scaled="1"/>
                  <a:tileRect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iOS</a:t>
            </a:r>
            <a:r>
              <a:rPr lang="zh-CN" altLang="en-US" sz="13800" dirty="0">
                <a:gradFill flip="none" rotWithShape="1">
                  <a:gsLst>
                    <a:gs pos="0">
                      <a:srgbClr val="C38961">
                        <a:alpha val="50000"/>
                      </a:srgbClr>
                    </a:gs>
                    <a:gs pos="73000">
                      <a:srgbClr val="D3A98C">
                        <a:alpha val="10000"/>
                      </a:srgbClr>
                    </a:gs>
                    <a:gs pos="46000">
                      <a:srgbClr val="CD9C7B">
                        <a:alpha val="13000"/>
                      </a:srgbClr>
                    </a:gs>
                    <a:gs pos="100000">
                      <a:srgbClr val="DAB69E">
                        <a:alpha val="40000"/>
                      </a:srgbClr>
                    </a:gs>
                  </a:gsLst>
                  <a:lin ang="0" scaled="1"/>
                  <a:tileRect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应用开发</a:t>
            </a:r>
            <a:endParaRPr lang="en-US" altLang="zh-CN" sz="13800" dirty="0">
              <a:gradFill flip="none" rotWithShape="1">
                <a:gsLst>
                  <a:gs pos="0">
                    <a:srgbClr val="C38961">
                      <a:alpha val="50000"/>
                    </a:srgbClr>
                  </a:gs>
                  <a:gs pos="73000">
                    <a:srgbClr val="D3A98C">
                      <a:alpha val="10000"/>
                    </a:srgbClr>
                  </a:gs>
                  <a:gs pos="46000">
                    <a:srgbClr val="CD9C7B">
                      <a:alpha val="13000"/>
                    </a:srgbClr>
                  </a:gs>
                  <a:gs pos="100000">
                    <a:srgbClr val="DAB69E">
                      <a:alpha val="40000"/>
                    </a:srgbClr>
                  </a:gs>
                </a:gsLst>
                <a:lin ang="0" scaled="1"/>
                <a:tileRect/>
              </a:gra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ctr"/>
            <a:r>
              <a:rPr lang="zh-CN" altLang="en-US" sz="13800" dirty="0">
                <a:gradFill flip="none" rotWithShape="1">
                  <a:gsLst>
                    <a:gs pos="0">
                      <a:srgbClr val="C38961">
                        <a:alpha val="50000"/>
                      </a:srgbClr>
                    </a:gs>
                    <a:gs pos="73000">
                      <a:srgbClr val="D3A98C">
                        <a:alpha val="10000"/>
                      </a:srgbClr>
                    </a:gs>
                    <a:gs pos="46000">
                      <a:srgbClr val="CD9C7B">
                        <a:alpha val="13000"/>
                      </a:srgbClr>
                    </a:gs>
                    <a:gs pos="100000">
                      <a:srgbClr val="DAB69E">
                        <a:alpha val="40000"/>
                      </a:srgbClr>
                    </a:gs>
                  </a:gsLst>
                  <a:lin ang="0" scaled="1"/>
                  <a:tileRect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实训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667" y1="27333" x2="55667" y2="2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75" y="1679575"/>
            <a:ext cx="3498850" cy="34988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886936" y="1632398"/>
            <a:ext cx="4322401" cy="3615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地图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&amp;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商店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地点选择列表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地点加载界面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latin typeface="方正兰亭粗黑简体" panose="02000000000000000000" pitchFamily="2" charset="-122"/>
                <a:ea typeface=".萍方-简" panose="020B0200000000000000" pitchFamily="34" charset="-122"/>
              </a:rPr>
              <a:t>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粗黑简体" panose="02000000000000000000" pitchFamily="2" charset="-122"/>
                <a:ea typeface=".萍方-简" panose="020B0200000000000000" pitchFamily="34" charset="-122"/>
                <a:cs typeface="+mn-cs"/>
              </a:rPr>
              <a:t>根据不同地点跳转到不同界面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商店物品多项选择和结算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a typeface=".萍方-简" panose="020B0200000000000000" pitchFamily="34" charset="-122"/>
              </a:rPr>
              <a:t>同步人物属性数值更改</a:t>
            </a:r>
            <a:endParaRPr lang="en-US" altLang="zh-CN" sz="2000" dirty="0">
              <a:solidFill>
                <a:prstClr val="white"/>
              </a:solidFill>
              <a:ea typeface=".萍方-简" panose="020B02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06BAA85-D422-4FA5-A724-09761E40069B}"/>
              </a:ext>
            </a:extLst>
          </p:cNvPr>
          <p:cNvGrpSpPr/>
          <p:nvPr/>
        </p:nvGrpSpPr>
        <p:grpSpPr>
          <a:xfrm>
            <a:off x="-179141" y="1482931"/>
            <a:ext cx="4062619" cy="6965883"/>
            <a:chOff x="1379538" y="243816"/>
            <a:chExt cx="4591684" cy="78730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F2C03E0-62CB-41E0-81A1-ABE198F8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4" cy="78730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835EAE1-397C-45A1-8371-F4CE1A9F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4963776-0F29-4167-B539-1F3F4ACBBEF5}"/>
              </a:ext>
            </a:extLst>
          </p:cNvPr>
          <p:cNvGrpSpPr/>
          <p:nvPr/>
        </p:nvGrpSpPr>
        <p:grpSpPr>
          <a:xfrm>
            <a:off x="1440948" y="1047508"/>
            <a:ext cx="4062619" cy="6965883"/>
            <a:chOff x="1379538" y="243816"/>
            <a:chExt cx="4591684" cy="78730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DDD74DE-8E5C-4742-9205-EF508F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4" cy="787303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3B0D7A3-F2FE-4632-A51A-3E9BF905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1690D8-13EA-4E77-84EA-CAEA8C8946BF}"/>
              </a:ext>
            </a:extLst>
          </p:cNvPr>
          <p:cNvGrpSpPr/>
          <p:nvPr/>
        </p:nvGrpSpPr>
        <p:grpSpPr>
          <a:xfrm>
            <a:off x="2938336" y="514612"/>
            <a:ext cx="4062619" cy="6965883"/>
            <a:chOff x="1379538" y="243816"/>
            <a:chExt cx="4591684" cy="787303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C986C89-14E4-46C3-9290-D999979BF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4" cy="787303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A84B008-8517-4041-90E7-611DFC6A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96463" y="1632398"/>
            <a:ext cx="4833769" cy="3504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每日活动选择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当日活动清单列表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lvl="0"/>
            <a:r>
              <a:rPr lang="zh-CN" altLang="en-US" sz="2000" dirty="0">
                <a:solidFill>
                  <a:prstClr val="white"/>
                </a:solidFill>
                <a:ea typeface=".萍方-简" panose="020B0200000000000000" pitchFamily="34" charset="-122"/>
              </a:rPr>
              <a:t>同步添加</a:t>
            </a:r>
            <a:r>
              <a:rPr lang="en-US" altLang="zh-CN" sz="2000" dirty="0">
                <a:solidFill>
                  <a:prstClr val="white"/>
                </a:solidFill>
                <a:ea typeface=".萍方-简" panose="020B0200000000000000" pitchFamily="34" charset="-122"/>
              </a:rPr>
              <a:t>&amp;</a:t>
            </a:r>
            <a:r>
              <a:rPr lang="zh-CN" altLang="en-US" sz="2000" dirty="0">
                <a:solidFill>
                  <a:prstClr val="white"/>
                </a:solidFill>
                <a:ea typeface=".萍方-简" panose="020B0200000000000000" pitchFamily="34" charset="-122"/>
              </a:rPr>
              <a:t>删除数据</a:t>
            </a:r>
            <a:endParaRPr lang="en-US" altLang="zh-CN" sz="2000" dirty="0">
              <a:solidFill>
                <a:prstClr val="white"/>
              </a:solidFill>
              <a:ea typeface=".萍方-简" panose="020B02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活动选择界面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粗黑简体" panose="02000000000000000000" pitchFamily="2" charset="-122"/>
                <a:ea typeface=".萍方-简" panose="020B0200000000000000" pitchFamily="34" charset="-122"/>
                <a:cs typeface="+mn-cs"/>
              </a:rPr>
              <a:t>根据活力值判断是否可选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white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活动数据的传递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A0FBD8-4079-48E8-A80A-5AC50C07BE01}"/>
              </a:ext>
            </a:extLst>
          </p:cNvPr>
          <p:cNvGrpSpPr/>
          <p:nvPr/>
        </p:nvGrpSpPr>
        <p:grpSpPr>
          <a:xfrm>
            <a:off x="8017155" y="1169533"/>
            <a:ext cx="4061793" cy="6964465"/>
            <a:chOff x="1379538" y="243816"/>
            <a:chExt cx="4591685" cy="78730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BFB33A2-9AA1-4020-9447-12321355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ACDAE2-FAE9-4B5F-B0CA-CDC96FA8A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2CC050-7EC2-43A3-BA1F-9AB6533F9C20}"/>
              </a:ext>
            </a:extLst>
          </p:cNvPr>
          <p:cNvGrpSpPr/>
          <p:nvPr/>
        </p:nvGrpSpPr>
        <p:grpSpPr>
          <a:xfrm>
            <a:off x="5419061" y="520635"/>
            <a:ext cx="4061793" cy="6964465"/>
            <a:chOff x="1379538" y="243816"/>
            <a:chExt cx="4591685" cy="78730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2AC7CE-049D-4819-8B72-5E3944D82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556D35B-9CA4-48F8-83C5-1D265CEE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949391" y="1632398"/>
            <a:ext cx="5451673" cy="396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dirty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活动小游戏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white"/>
                </a:solidFill>
                <a:latin typeface="等线" panose="020F0502020204030204"/>
                <a:ea typeface=".萍方-简" panose="020B0200000000000000" pitchFamily="34" charset="-122"/>
              </a:rPr>
              <a:t>总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活动倒计时进度条显示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使用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Timer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计时器重复更改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ProgressBar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lvl="0"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游戏棋盘的随机排布显示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双计时器的循环调用</a:t>
            </a:r>
            <a:endParaRPr kumimoji="0" lang="en-US" altLang="zh-CN" sz="2000" b="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white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游戏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结束后的属性评分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人物因子 </a:t>
            </a:r>
            <a:r>
              <a:rPr lang="en-US" altLang="zh-CN" sz="2000" dirty="0">
                <a:solidFill>
                  <a:prstClr val="white"/>
                </a:solidFill>
                <a:latin typeface="等线" panose="020F0502020204030204"/>
                <a:ea typeface=".萍方-简" panose="020B0200000000000000" pitchFamily="34" charset="-122"/>
              </a:rPr>
              <a:t>X 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每项活动基本数值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游戏额外数值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.萍方-简" panose="020B0200000000000000" pitchFamily="34" charset="-122"/>
                <a:cs typeface="+mn-cs"/>
              </a:rPr>
              <a:t>)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7E349DA-5EDF-41D1-94F5-C23B69BB2036}"/>
              </a:ext>
            </a:extLst>
          </p:cNvPr>
          <p:cNvGrpSpPr/>
          <p:nvPr/>
        </p:nvGrpSpPr>
        <p:grpSpPr>
          <a:xfrm>
            <a:off x="2177223" y="526352"/>
            <a:ext cx="4061793" cy="6964465"/>
            <a:chOff x="1379538" y="243816"/>
            <a:chExt cx="4591685" cy="78730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65183F-0A77-421D-B036-73A5CDCFE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4761B1C-0265-43CF-8DB6-863D83B1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0D633CD-B5F6-47C7-B939-64EFB7C3F9AF}"/>
              </a:ext>
            </a:extLst>
          </p:cNvPr>
          <p:cNvGrpSpPr/>
          <p:nvPr/>
        </p:nvGrpSpPr>
        <p:grpSpPr>
          <a:xfrm>
            <a:off x="-109215" y="890235"/>
            <a:ext cx="4061793" cy="6964465"/>
            <a:chOff x="1379538" y="243816"/>
            <a:chExt cx="4591685" cy="78730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E19544F-0529-4A1A-9969-D22612DFB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13D087-25A9-4282-86A1-A801F6CF4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7635" y="771051"/>
            <a:ext cx="574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活动项是否可选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62626" y="1773826"/>
            <a:ext cx="8006080" cy="205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if (selectList[indexPath.row].property!.Energy! &gt; playerEnergy!) {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        //  </a:t>
            </a:r>
            <a:r>
              <a:rPr lang="zh-CN" altLang="en-US" sz="20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设置使</a:t>
            </a:r>
            <a:r>
              <a:rPr lang="en-US" altLang="zh-CN" sz="20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cell</a:t>
            </a:r>
            <a:r>
              <a:rPr lang="zh-CN" altLang="en-US" sz="20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无法选择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        </a:t>
            </a:r>
            <a:r>
              <a:rPr lang="en-US" altLang="zh-CN" sz="2000" dirty="0">
                <a:solidFill>
                  <a:srgbClr val="C3896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cell.isUserInteractionEnabled = false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        cell.disableMask.isHidden = false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}</a:t>
            </a:r>
            <a:endParaRPr lang="zh-CN" altLang="en-US" sz="2000" dirty="0">
              <a:solidFill>
                <a:schemeClr val="bg1"/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9D32B4D-CA59-4AAC-9F19-300319312193}"/>
              </a:ext>
            </a:extLst>
          </p:cNvPr>
          <p:cNvGrpSpPr/>
          <p:nvPr/>
        </p:nvGrpSpPr>
        <p:grpSpPr>
          <a:xfrm>
            <a:off x="6270023" y="1903437"/>
            <a:ext cx="5627347" cy="9648810"/>
            <a:chOff x="1379538" y="243816"/>
            <a:chExt cx="4591684" cy="78730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97B0D28-4B5B-470A-BDBB-14647DD4C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4" cy="787303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BB246DB-8BDC-4C38-9F6A-330872630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7635" y="602105"/>
            <a:ext cx="574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dirty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界面的自动布局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2626" y="1703490"/>
            <a:ext cx="8006080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复杂界面的布局怎样才能</a:t>
            </a:r>
            <a:r>
              <a:rPr lang="zh-CN" altLang="en-US" sz="2000" dirty="0">
                <a:solidFill>
                  <a:prstClr val="white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更好的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适应小屏手机？</a:t>
            </a:r>
            <a:endParaRPr lang="en-US" altLang="zh-CN" sz="800" dirty="0">
              <a:solidFill>
                <a:prstClr val="white"/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C3896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部分控件采用了百分比的相对布局方法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38961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CD0DDB-8E68-4593-8DE9-DD856226F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349" y="2736852"/>
            <a:ext cx="9559302" cy="6858000"/>
          </a:xfrm>
          <a:prstGeom prst="roundRect">
            <a:avLst>
              <a:gd name="adj" fmla="val 5556"/>
            </a:avLst>
          </a:prstGeom>
          <a:ln w="76200"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9935C4-401D-453F-9B65-CB49B5901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83" y="2736852"/>
            <a:ext cx="4627804" cy="77214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70AB57-3BDC-4A59-9A42-DB2794DC2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3" y="2642779"/>
            <a:ext cx="5747656" cy="9855096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7EE0C0-BA0A-40CD-A10B-4BA92137B8E8}"/>
              </a:ext>
            </a:extLst>
          </p:cNvPr>
          <p:cNvSpPr/>
          <p:nvPr/>
        </p:nvSpPr>
        <p:spPr>
          <a:xfrm>
            <a:off x="982663" y="1683555"/>
            <a:ext cx="10216040" cy="6661791"/>
          </a:xfrm>
          <a:prstGeom prst="roundRect">
            <a:avLst>
              <a:gd name="adj" fmla="val 5547"/>
            </a:avLst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F54F87-60B2-43FA-9A62-6ECC1B14D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75" y="1272968"/>
            <a:ext cx="4375250" cy="73000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11B89B-4821-4C8A-A38F-9EB4BF7DA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37" y="1279846"/>
            <a:ext cx="4375250" cy="7300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BC5557-398D-47E1-B61E-1F97B8DA2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5" y="1279846"/>
            <a:ext cx="4375250" cy="73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52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7635" y="674339"/>
            <a:ext cx="6722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6000" dirty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View</a:t>
            </a:r>
            <a:r>
              <a:rPr lang="zh-CN" altLang="en-US" sz="6000" dirty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间属性的传递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2626" y="1747451"/>
            <a:ext cx="8006080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活动界面需要人物的属性值，只选择后返回不能更改原人物属性？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C3896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传到</a:t>
            </a:r>
            <a:r>
              <a:rPr lang="en-US" altLang="zh-CN" sz="2000" dirty="0">
                <a:solidFill>
                  <a:srgbClr val="C3896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ActivityVC</a:t>
            </a:r>
            <a:r>
              <a:rPr lang="zh-CN" altLang="en-US" sz="2000" dirty="0">
                <a:solidFill>
                  <a:srgbClr val="C3896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时使用的是人物属性对象的拷贝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38961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CB4B82-EBFF-4E00-9B57-B56A5F1D42FB}"/>
              </a:ext>
            </a:extLst>
          </p:cNvPr>
          <p:cNvSpPr/>
          <p:nvPr/>
        </p:nvSpPr>
        <p:spPr>
          <a:xfrm>
            <a:off x="962626" y="2771910"/>
            <a:ext cx="7924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@IBAction func actionButtonUp(_ sender: UIButton) {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    ButtonTool.setButtonAnimaton(sender: sender, isDown: false)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    if dayTime &lt; 18 {</a:t>
            </a:r>
            <a:endParaRPr lang="zh-CN" altLang="en-US" dirty="0">
              <a:solidFill>
                <a:schemeClr val="bg1"/>
              </a:solidFill>
              <a:ea typeface=".萍方-简" panose="020B02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.萍方-简" panose="020B0200000000000000" pitchFamily="34" charset="-122"/>
              </a:rPr>
              <a:t>            </a:t>
            </a:r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let storyboard = UIStoryboard(name: "Main", bundle: nil)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        let activityVC = storyboard.instantiateViewController(withIdentifier: "ActivityPage") as! ActivitiesViewController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        </a:t>
            </a:r>
            <a:r>
              <a:rPr lang="en-US" altLang="zh-CN" dirty="0">
                <a:solidFill>
                  <a:srgbClr val="C38961"/>
                </a:solidFill>
                <a:ea typeface=".萍方-简" panose="020B0200000000000000" pitchFamily="34" charset="-122"/>
              </a:rPr>
              <a:t>activityVC.playerProperty = roleList[0].myProperty?.copySelf()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        </a:t>
            </a:r>
            <a:r>
              <a:rPr lang="en-US" altLang="zh-CN" dirty="0">
                <a:solidFill>
                  <a:srgbClr val="C38961"/>
                </a:solidFill>
                <a:ea typeface=".萍方-简" panose="020B0200000000000000" pitchFamily="34" charset="-122"/>
              </a:rPr>
              <a:t>activityVC.playerFactor = roleList[0].myFactor?.copySelf()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        self.present(activityVC, animated: true, completion: nil)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    }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    else {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	goToSleep()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    }</a:t>
            </a:r>
          </a:p>
          <a:p>
            <a:r>
              <a:rPr lang="en-US" altLang="zh-CN" dirty="0">
                <a:solidFill>
                  <a:schemeClr val="bg1"/>
                </a:solidFill>
                <a:ea typeface=".萍方-简" panose="020B0200000000000000" pitchFamily="34" charset="-122"/>
              </a:rPr>
              <a:t>    }</a:t>
            </a:r>
            <a:endParaRPr lang="zh-CN" altLang="en-US" dirty="0">
              <a:solidFill>
                <a:schemeClr val="bg1"/>
              </a:solidFill>
              <a:ea typeface=".萍方-简" panose="020B02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DA914B-4B70-4C31-B637-54B7A95AFD32}"/>
              </a:ext>
            </a:extLst>
          </p:cNvPr>
          <p:cNvGrpSpPr/>
          <p:nvPr/>
        </p:nvGrpSpPr>
        <p:grpSpPr>
          <a:xfrm>
            <a:off x="7951246" y="1944983"/>
            <a:ext cx="4061793" cy="6964465"/>
            <a:chOff x="1379538" y="243816"/>
            <a:chExt cx="4591685" cy="78730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7225DA4-B984-4AC8-BFCD-6BC5ACB4A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39DB02-A5D2-45EF-8AEB-89B3CD67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6219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7634" y="674339"/>
            <a:ext cx="7924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dirty="0">
                <a:solidFill>
                  <a:prstClr val="whit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棋盘周期性显示和消失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2626" y="1747451"/>
            <a:ext cx="8006080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活动</a:t>
            </a:r>
            <a:r>
              <a:rPr lang="zh-CN" altLang="en-US" sz="2000" dirty="0">
                <a:solidFill>
                  <a:prstClr val="white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进行界面小游戏棋盘的周期性显示和消失？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C3896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分别使用两个计时器，计时结束时相互调用对方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38961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CB4B82-EBFF-4E00-9B57-B56A5F1D42FB}"/>
              </a:ext>
            </a:extLst>
          </p:cNvPr>
          <p:cNvSpPr/>
          <p:nvPr/>
        </p:nvSpPr>
        <p:spPr>
          <a:xfrm>
            <a:off x="962626" y="2771910"/>
            <a:ext cx="7924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@objc func buttonHideClock(_ t: Timer) {</a:t>
            </a:r>
          </a:p>
          <a:p>
            <a:pPr lvl="0"/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    transitionSection()</a:t>
            </a:r>
          </a:p>
          <a:p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    Timer.scheduledTimer(timeInterval: TimeInterval(0.3), target: self, selector: #selector(</a:t>
            </a:r>
            <a:r>
              <a:rPr lang="en-US" altLang="zh-CN" dirty="0">
                <a:solidFill>
                  <a:srgbClr val="C38961"/>
                </a:solidFill>
                <a:ea typeface=".萍方-简" panose="020B0200000000000000" pitchFamily="34" charset="-122"/>
              </a:rPr>
              <a:t>buttonShowClock</a:t>
            </a:r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), userInfo: nil, repeats: false)</a:t>
            </a:r>
          </a:p>
          <a:p>
            <a:pPr lvl="0"/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}</a:t>
            </a:r>
          </a:p>
          <a:p>
            <a:pPr lvl="0"/>
            <a:endParaRPr lang="en-US" altLang="zh-CN" dirty="0">
              <a:solidFill>
                <a:prstClr val="white"/>
              </a:solidFill>
              <a:ea typeface=".萍方-简" panose="020B0200000000000000" pitchFamily="34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@objc func buttonShowClock(_ t: Timer) {</a:t>
            </a:r>
          </a:p>
          <a:p>
            <a:pPr lvl="0"/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        randomPlayboard()</a:t>
            </a:r>
          </a:p>
          <a:p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        timer = Timer.scheduledTimer(timeInterval: TimeInterval(3.0 / min(clickTimes, maxSpeed)), target: self, selector: #selector(</a:t>
            </a:r>
            <a:r>
              <a:rPr lang="en-US" altLang="zh-CN" dirty="0">
                <a:solidFill>
                  <a:srgbClr val="C38961"/>
                </a:solidFill>
                <a:ea typeface=".萍方-简" panose="020B0200000000000000" pitchFamily="34" charset="-122"/>
              </a:rPr>
              <a:t>buttonHideClock</a:t>
            </a:r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), userInfo: nil, repeats: false)</a:t>
            </a:r>
          </a:p>
          <a:p>
            <a:pPr lvl="0"/>
            <a:r>
              <a:rPr lang="en-US" altLang="zh-CN" dirty="0">
                <a:solidFill>
                  <a:prstClr val="white"/>
                </a:solidFill>
                <a:ea typeface=".萍方-简" panose="020B0200000000000000" pitchFamily="34" charset="-122"/>
              </a:rPr>
              <a:t>}</a:t>
            </a:r>
          </a:p>
          <a:p>
            <a:pPr lvl="0"/>
            <a:endParaRPr lang="en-US" altLang="zh-CN" dirty="0">
              <a:solidFill>
                <a:prstClr val="white"/>
              </a:solidFill>
              <a:ea typeface=".萍方-简" panose="020B0200000000000000" pitchFamily="34" charset="-122"/>
            </a:endParaRPr>
          </a:p>
          <a:p>
            <a:pPr lvl="0"/>
            <a:endParaRPr lang="en-US" altLang="zh-CN" dirty="0">
              <a:solidFill>
                <a:prstClr val="white"/>
              </a:solidFill>
              <a:ea typeface=".萍方-简" panose="020B02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8D7DD51-F899-40D6-B8CB-C9D01FB4ABF3}"/>
              </a:ext>
            </a:extLst>
          </p:cNvPr>
          <p:cNvGrpSpPr/>
          <p:nvPr/>
        </p:nvGrpSpPr>
        <p:grpSpPr>
          <a:xfrm>
            <a:off x="8190726" y="907820"/>
            <a:ext cx="4061793" cy="6964465"/>
            <a:chOff x="1379538" y="243816"/>
            <a:chExt cx="4591685" cy="78730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6EF8B2-CBCD-47AE-9729-5ACD11D29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B096DC9-2F28-4E93-8B82-5CE31BFC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92286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F79385-FD99-44A6-A50D-E96A39D76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80" y="0"/>
            <a:ext cx="6858000" cy="685800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4" name="矩形 3"/>
          <p:cNvSpPr/>
          <p:nvPr/>
        </p:nvSpPr>
        <p:spPr>
          <a:xfrm>
            <a:off x="2471680" y="0"/>
            <a:ext cx="8724900" cy="6858000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70000"/>
                </a:srgbClr>
              </a:gs>
              <a:gs pos="0">
                <a:schemeClr val="tx1">
                  <a:alpha val="7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68673" y="3429000"/>
            <a:ext cx="270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视频演示</a:t>
            </a:r>
            <a:endParaRPr lang="en-US" altLang="zh-CN" sz="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5" name="app录制">
            <a:hlinkClick r:id="" action="ppaction://media"/>
            <a:extLst>
              <a:ext uri="{FF2B5EF4-FFF2-40B4-BE49-F238E27FC236}">
                <a16:creationId xmlns:a16="http://schemas.microsoft.com/office/drawing/2014/main" id="{A23EB2B7-35C6-4485-9F14-3D7678E8C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6177" t="2009" r="6293" b="1959"/>
          <a:stretch>
            <a:fillRect/>
          </a:stretch>
        </p:blipFill>
        <p:spPr>
          <a:xfrm>
            <a:off x="1300456" y="905544"/>
            <a:ext cx="2682524" cy="58189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AA3E21-1ECC-4A7A-8902-7DCAD1099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04" y="727473"/>
            <a:ext cx="3119484" cy="62025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252EEC-571B-471B-A4DD-DE2EC1BDF51D}"/>
              </a:ext>
            </a:extLst>
          </p:cNvPr>
          <p:cNvSpPr txBox="1"/>
          <p:nvPr/>
        </p:nvSpPr>
        <p:spPr>
          <a:xfrm>
            <a:off x="5100580" y="1196975"/>
            <a:ext cx="5642435" cy="189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en-US" altLang="zh-CN" sz="4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DidYouEatToday</a:t>
            </a:r>
            <a:r>
              <a:rPr lang="zh-CN" altLang="en-US" sz="4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？</a:t>
            </a:r>
            <a:endParaRPr lang="en-US" altLang="zh-CN" sz="48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你今天吃了吗？</a:t>
            </a:r>
            <a:endParaRPr lang="zh-CN" altLang="en-US" sz="5400" dirty="0">
              <a:solidFill>
                <a:schemeClr val="bg1"/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9024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665951A8-6C6D-47E1-8400-4795E6DCE93D}"/>
              </a:ext>
            </a:extLst>
          </p:cNvPr>
          <p:cNvGrpSpPr/>
          <p:nvPr/>
        </p:nvGrpSpPr>
        <p:grpSpPr>
          <a:xfrm>
            <a:off x="377106" y="2706765"/>
            <a:ext cx="3433376" cy="5886964"/>
            <a:chOff x="1379538" y="243816"/>
            <a:chExt cx="4591685" cy="7873033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ED7BA921-97AA-4800-B2FD-3CBCE5189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0CCB70B-1614-40B4-94DD-6B1C44C89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9B8351E-3F7E-4956-987E-A745C3A63ECF}"/>
              </a:ext>
            </a:extLst>
          </p:cNvPr>
          <p:cNvSpPr txBox="1"/>
          <p:nvPr/>
        </p:nvSpPr>
        <p:spPr>
          <a:xfrm>
            <a:off x="3867778" y="511140"/>
            <a:ext cx="4887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谢谢观看！</a:t>
            </a:r>
            <a:endParaRPr lang="en-US" altLang="zh-CN" sz="10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4176D4-6F3C-4999-9AC9-0006C3B6514D}"/>
              </a:ext>
            </a:extLst>
          </p:cNvPr>
          <p:cNvGrpSpPr/>
          <p:nvPr/>
        </p:nvGrpSpPr>
        <p:grpSpPr>
          <a:xfrm>
            <a:off x="8380795" y="2706765"/>
            <a:ext cx="3433376" cy="5886964"/>
            <a:chOff x="1379538" y="243816"/>
            <a:chExt cx="4591685" cy="787303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827D5FB-3B67-4EC8-A734-4F9F8184F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D75297F-7658-497D-A0A3-FE798AB3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FB5E07A-97EA-4080-A7FB-A8D5B6B3FB0D}"/>
              </a:ext>
            </a:extLst>
          </p:cNvPr>
          <p:cNvGrpSpPr/>
          <p:nvPr/>
        </p:nvGrpSpPr>
        <p:grpSpPr>
          <a:xfrm>
            <a:off x="2300431" y="2169347"/>
            <a:ext cx="3432637" cy="5885697"/>
            <a:chOff x="1379538" y="243816"/>
            <a:chExt cx="4591684" cy="787303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BBEDD12-A58F-41F6-825B-5F2D7CFE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4" cy="7873033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7FE226F-A737-4ACB-B79B-99BB61FF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4EA6D6-D4F7-4317-BD62-785655DAFD60}"/>
              </a:ext>
            </a:extLst>
          </p:cNvPr>
          <p:cNvGrpSpPr/>
          <p:nvPr/>
        </p:nvGrpSpPr>
        <p:grpSpPr>
          <a:xfrm>
            <a:off x="6397416" y="2168080"/>
            <a:ext cx="3433376" cy="5886964"/>
            <a:chOff x="1379538" y="243816"/>
            <a:chExt cx="4591685" cy="78730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47870A2-6160-4773-8C05-43AAA0DDC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69452A-A97C-48F6-B5AD-9DAFDD57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CBC872-DE6E-4304-A2E4-A40796910742}"/>
              </a:ext>
            </a:extLst>
          </p:cNvPr>
          <p:cNvGrpSpPr/>
          <p:nvPr/>
        </p:nvGrpSpPr>
        <p:grpSpPr>
          <a:xfrm>
            <a:off x="4379311" y="1582143"/>
            <a:ext cx="3433376" cy="5886964"/>
            <a:chOff x="1379538" y="243817"/>
            <a:chExt cx="4591685" cy="78730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26BD6FC-5CBA-432B-95F9-706B7FC0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7"/>
              <a:ext cx="4591685" cy="787303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3AFF39-0CC8-4BD4-A8A6-E056A3EB6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 rot="19727286">
            <a:off x="-5571112" y="-2117879"/>
            <a:ext cx="22598963" cy="10873802"/>
            <a:chOff x="-2363964" y="-1549235"/>
            <a:chExt cx="19142975" cy="921090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8" b="3260"/>
            <a:stretch/>
          </p:blipFill>
          <p:spPr>
            <a:xfrm rot="5400000">
              <a:off x="11324491" y="3787699"/>
              <a:ext cx="2565272" cy="515110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7"/>
            <a:stretch/>
          </p:blipFill>
          <p:spPr>
            <a:xfrm rot="5400000">
              <a:off x="2440326" y="358612"/>
              <a:ext cx="2856604" cy="598859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50"/>
            <a:stretch/>
          </p:blipFill>
          <p:spPr>
            <a:xfrm rot="5400000">
              <a:off x="-652649" y="-3260550"/>
              <a:ext cx="3185529" cy="660816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9" b="2737"/>
            <a:stretch/>
          </p:blipFill>
          <p:spPr>
            <a:xfrm rot="5400000">
              <a:off x="5896400" y="3797590"/>
              <a:ext cx="2565271" cy="51628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98" b="2033"/>
            <a:stretch/>
          </p:blipFill>
          <p:spPr>
            <a:xfrm rot="5400000" flipH="1">
              <a:off x="8598393" y="466705"/>
              <a:ext cx="2856604" cy="5772413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1" b="2002"/>
            <a:stretch/>
          </p:blipFill>
          <p:spPr>
            <a:xfrm rot="5400000">
              <a:off x="5976967" y="-2723402"/>
              <a:ext cx="2856604" cy="584529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2"/>
            <a:stretch/>
          </p:blipFill>
          <p:spPr>
            <a:xfrm rot="5400000">
              <a:off x="401266" y="3749160"/>
              <a:ext cx="2549019" cy="527388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2259503" y="-2905359"/>
              <a:ext cx="2856604" cy="6182412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8000"/>
                </a:schemeClr>
              </a:gs>
              <a:gs pos="100000">
                <a:schemeClr val="tx1">
                  <a:alpha val="7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66924" y="2247853"/>
            <a:ext cx="8058150" cy="252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en-US" altLang="zh-CN" sz="6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DidYouEatToday</a:t>
            </a:r>
            <a:r>
              <a:rPr lang="zh-CN" altLang="en-US" sz="6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？</a:t>
            </a:r>
            <a:endParaRPr lang="en-US" altLang="zh-CN" sz="66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72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你今天吃了吗？</a:t>
            </a:r>
            <a:endParaRPr lang="zh-CN" altLang="en-US" sz="7200" dirty="0">
              <a:solidFill>
                <a:schemeClr val="bg1"/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6805" y="6288593"/>
            <a:ext cx="10698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000" dirty="0">
                <a:solidFill>
                  <a:schemeClr val="bg1">
                    <a:lumMod val="65000"/>
                  </a:schemeClr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一款简单的模拟经营类益智小游戏</a:t>
            </a:r>
            <a:r>
              <a:rPr lang="en-US" altLang="zh-CN" sz="1600" spc="1000" dirty="0">
                <a:solidFill>
                  <a:schemeClr val="bg1">
                    <a:lumMod val="65000"/>
                  </a:schemeClr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Demo</a:t>
            </a:r>
            <a:endParaRPr lang="zh-CN" altLang="en-US" sz="1600" spc="1000" dirty="0">
              <a:solidFill>
                <a:schemeClr val="bg1">
                  <a:lumMod val="65000"/>
                </a:schemeClr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399315" y="2228671"/>
            <a:ext cx="5413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我们想做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399314" y="3429000"/>
            <a:ext cx="5413149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C3896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一款</a:t>
            </a:r>
            <a:r>
              <a:rPr lang="zh-CN" altLang="en-US" sz="24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偏向日常生活风的</a:t>
            </a:r>
            <a:r>
              <a:rPr lang="zh-CN" altLang="en-US" sz="2400" dirty="0">
                <a:solidFill>
                  <a:srgbClr val="C3896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模拟经营类游戏</a:t>
            </a:r>
            <a:endParaRPr lang="en-US" altLang="zh-CN" sz="2400" dirty="0">
              <a:solidFill>
                <a:srgbClr val="C38961"/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主体以大学生的校园生活为基础，通过每日的活动和事件，影响玩家的人物属性，决定未来的人物事件走向和结局。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BB8426B-C1F8-419E-A593-B7BD481F5D81}"/>
              </a:ext>
            </a:extLst>
          </p:cNvPr>
          <p:cNvGrpSpPr/>
          <p:nvPr/>
        </p:nvGrpSpPr>
        <p:grpSpPr>
          <a:xfrm>
            <a:off x="812343" y="622454"/>
            <a:ext cx="4234220" cy="7260113"/>
            <a:chOff x="1379538" y="243817"/>
            <a:chExt cx="4591685" cy="78730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0D5A8B-190B-4546-B408-AA5C79681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7"/>
              <a:ext cx="4591685" cy="787303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E287B9E-67EB-4E9A-A8BA-A85F4D15D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15194" y="516338"/>
            <a:ext cx="928687" cy="415498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思维导图</a:t>
            </a:r>
          </a:p>
        </p:txBody>
      </p:sp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9681" y="1196975"/>
            <a:ext cx="8890000" cy="5092065"/>
          </a:xfrm>
          <a:prstGeom prst="roundRect">
            <a:avLst>
              <a:gd name="adj" fmla="val 5471"/>
            </a:avLst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941224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15194" y="516338"/>
            <a:ext cx="928687" cy="415498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初版草稿</a:t>
            </a: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946401" y="1196975"/>
            <a:ext cx="8262938" cy="5163185"/>
          </a:xfrm>
          <a:prstGeom prst="roundRect">
            <a:avLst>
              <a:gd name="adj" fmla="val 5471"/>
            </a:avLst>
          </a:prstGeom>
          <a:ln w="76200">
            <a:solidFill>
              <a:schemeClr val="bg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15194" y="516338"/>
            <a:ext cx="928687" cy="41541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初步设计</a:t>
            </a:r>
          </a:p>
        </p:txBody>
      </p:sp>
      <p:pic>
        <p:nvPicPr>
          <p:cNvPr id="12" name="图片 11" descr="/Users/link/Desktop/截屏2019-12-16下午6.21.19.png截屏2019-12-16下午6.21.19"/>
          <p:cNvPicPr/>
          <p:nvPr/>
        </p:nvPicPr>
        <p:blipFill>
          <a:blip r:embed="rId3"/>
          <a:srcRect t="1539"/>
          <a:stretch>
            <a:fillRect/>
          </a:stretch>
        </p:blipFill>
        <p:spPr>
          <a:xfrm>
            <a:off x="3085465" y="937260"/>
            <a:ext cx="8123873" cy="5636260"/>
          </a:xfrm>
          <a:prstGeom prst="roundRect">
            <a:avLst>
              <a:gd name="adj" fmla="val 5471"/>
            </a:avLst>
          </a:prstGeom>
          <a:ln w="76200">
            <a:solidFill>
              <a:schemeClr val="bg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15194" y="516338"/>
            <a:ext cx="928687" cy="415498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C38961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最终实现</a:t>
            </a:r>
          </a:p>
        </p:txBody>
      </p:sp>
      <p:pic>
        <p:nvPicPr>
          <p:cNvPr id="12" name="图片 11" descr="/Users/link/Desktop/截屏2019-12-16下午6.30.04.png截屏2019-12-16下午6.30.04"/>
          <p:cNvPicPr/>
          <p:nvPr/>
        </p:nvPicPr>
        <p:blipFill rotWithShape="1">
          <a:blip r:embed="rId3"/>
          <a:srcRect l="8193" r="4084"/>
          <a:stretch/>
        </p:blipFill>
        <p:spPr>
          <a:xfrm>
            <a:off x="2580675" y="1196975"/>
            <a:ext cx="8696131" cy="5365336"/>
          </a:xfrm>
          <a:prstGeom prst="roundRect">
            <a:avLst>
              <a:gd name="adj" fmla="val 5471"/>
            </a:avLst>
          </a:prstGeom>
          <a:ln w="76200">
            <a:solidFill>
              <a:schemeClr val="bg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55571" y="1632398"/>
            <a:ext cx="5053768" cy="375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人物角色创建</a:t>
            </a:r>
            <a:endParaRPr lang="en-US" altLang="zh-CN" sz="60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endParaRPr lang="en-US" altLang="zh-CN" sz="1000" dirty="0">
              <a:solidFill>
                <a:schemeClr val="bg1"/>
              </a:solidFill>
              <a:ea typeface=".萍方-简" panose="020B02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角色性别选择</a:t>
            </a:r>
            <a:endParaRPr lang="en-US" altLang="zh-CN" sz="2400" dirty="0">
              <a:solidFill>
                <a:schemeClr val="bg1"/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800" dirty="0">
              <a:solidFill>
                <a:schemeClr val="bg1"/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人物名字设置</a:t>
            </a:r>
            <a:endParaRPr lang="en-US" altLang="zh-CN" sz="2400" dirty="0">
              <a:solidFill>
                <a:schemeClr val="bg1"/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方正兰亭粗黑简体" panose="02000000000000000000" pitchFamily="2" charset="-122"/>
                <a:ea typeface=".萍方-简" panose="020B0200000000000000" pitchFamily="34" charset="-122"/>
              </a:rPr>
              <a:t>加入随机生成名字功能</a:t>
            </a:r>
            <a:endParaRPr lang="en-US" altLang="zh-CN" sz="20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8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.萍方-简" panose="020B0200000000000000" pitchFamily="34" charset="-122"/>
                <a:ea typeface=".萍方-简" panose="020B0200000000000000" pitchFamily="34" charset="-122"/>
              </a:rPr>
              <a:t>个人爱好选择</a:t>
            </a:r>
            <a:endParaRPr lang="en-US" altLang="zh-CN" sz="2400" dirty="0">
              <a:solidFill>
                <a:schemeClr val="bg1"/>
              </a:solidFill>
              <a:latin typeface=".萍方-简" panose="020B0200000000000000" pitchFamily="34" charset="-122"/>
              <a:ea typeface=".萍方-简" panose="020B02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影响属性更改时的额外因子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FB4EE1-EDC1-4A94-A68C-E0FEE0CAD2A9}"/>
              </a:ext>
            </a:extLst>
          </p:cNvPr>
          <p:cNvGrpSpPr/>
          <p:nvPr/>
        </p:nvGrpSpPr>
        <p:grpSpPr>
          <a:xfrm>
            <a:off x="2114" y="1034930"/>
            <a:ext cx="4061793" cy="6965883"/>
            <a:chOff x="1379538" y="243015"/>
            <a:chExt cx="4591685" cy="7874635"/>
          </a:xfrm>
        </p:grpSpPr>
        <p:pic>
          <p:nvPicPr>
            <p:cNvPr id="7" name="图片 6" descr="截屏2019-12-16下午5.25.24">
              <a:extLst>
                <a:ext uri="{FF2B5EF4-FFF2-40B4-BE49-F238E27FC236}">
                  <a16:creationId xmlns:a16="http://schemas.microsoft.com/office/drawing/2014/main" id="{6D00F88B-EAC3-453B-A400-5D7828775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538" y="243015"/>
              <a:ext cx="4591685" cy="787463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B053B9-5434-4200-BAF3-AFACA04E0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18C6016-ED16-4049-B654-14AFAB96815E}"/>
              </a:ext>
            </a:extLst>
          </p:cNvPr>
          <p:cNvGrpSpPr/>
          <p:nvPr/>
        </p:nvGrpSpPr>
        <p:grpSpPr>
          <a:xfrm>
            <a:off x="2288139" y="535792"/>
            <a:ext cx="4062620" cy="6965883"/>
            <a:chOff x="1379538" y="243816"/>
            <a:chExt cx="4591685" cy="78730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73791F4-B73A-448B-81D4-7EBE724E3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5" cy="787303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70E53DA-7721-489F-B243-9FD63818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E9C46C0-4BC9-40D0-8F0D-18E56D08CDAF}"/>
              </a:ext>
            </a:extLst>
          </p:cNvPr>
          <p:cNvGrpSpPr/>
          <p:nvPr/>
        </p:nvGrpSpPr>
        <p:grpSpPr>
          <a:xfrm>
            <a:off x="7768305" y="1257593"/>
            <a:ext cx="4062619" cy="6965883"/>
            <a:chOff x="1379538" y="243816"/>
            <a:chExt cx="4591684" cy="78730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34D277-BBD9-46C6-BC61-2C67018A9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4" cy="787303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E7069CB-9DB7-4F31-BBD8-9AAEF777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304335" y="1632398"/>
            <a:ext cx="7213600" cy="396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人物主界面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000" dirty="0">
              <a:solidFill>
                <a:prstClr val="white"/>
              </a:solidFill>
              <a:ea typeface=".萍方-简" panose="020B02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prstClr val="white"/>
                </a:solidFill>
                <a:ea typeface=".萍方-简" panose="020B0200000000000000" pitchFamily="34" charset="-122"/>
              </a:rPr>
              <a:t>时间日期信息显示</a:t>
            </a:r>
            <a:endParaRPr lang="en-US" altLang="zh-CN" sz="2400" dirty="0">
              <a:solidFill>
                <a:prstClr val="white"/>
              </a:solidFill>
              <a:ea typeface=".萍方-简" panose="020B02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a typeface=".萍方-简" panose="020B0200000000000000" pitchFamily="34" charset="-122"/>
              </a:rPr>
              <a:t>部分采用百分比布局</a:t>
            </a:r>
            <a:endParaRPr lang="en-US" altLang="zh-CN" sz="2000" dirty="0">
              <a:solidFill>
                <a:prstClr val="white"/>
              </a:solidFill>
              <a:ea typeface=".萍方-简" panose="020B02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随机事件发生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prstClr val="white"/>
                </a:solidFill>
                <a:ea typeface=".萍方-简" panose="020B0200000000000000" pitchFamily="34" charset="-122"/>
              </a:rPr>
              <a:t>特殊事件的识别</a:t>
            </a:r>
            <a:endParaRPr lang="en-US" altLang="zh-CN" sz="2000" dirty="0">
              <a:solidFill>
                <a:prstClr val="white"/>
              </a:solidFill>
              <a:ea typeface=".萍方-简" panose="020B02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.萍方-简" panose="020B0200000000000000" pitchFamily="34" charset="-122"/>
                <a:ea typeface=".萍方-简" panose="020B0200000000000000" pitchFamily="34" charset="-122"/>
                <a:cs typeface="+mn-cs"/>
              </a:rPr>
              <a:t>多页面跳转与数据共享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.萍方-简" panose="020B0200000000000000" pitchFamily="34" charset="-122"/>
              <a:ea typeface=".萍方-简" panose="020B0200000000000000" pitchFamily="34" charset="-122"/>
              <a:cs typeface="+mn-cs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white"/>
                </a:solidFill>
                <a:ea typeface=".萍方-简" panose="020B0200000000000000" pitchFamily="34" charset="-122"/>
              </a:rPr>
              <a:t>数据传递的引用</a:t>
            </a:r>
            <a:r>
              <a:rPr lang="en-US" altLang="zh-CN" sz="2000" dirty="0">
                <a:solidFill>
                  <a:prstClr val="white"/>
                </a:solidFill>
                <a:ea typeface=".萍方-简" panose="020B0200000000000000" pitchFamily="34" charset="-122"/>
              </a:rPr>
              <a:t>&amp;</a:t>
            </a:r>
            <a:r>
              <a:rPr lang="zh-CN" altLang="en-US" sz="2000" dirty="0">
                <a:solidFill>
                  <a:prstClr val="white"/>
                </a:solidFill>
                <a:ea typeface=".萍方-简" panose="020B0200000000000000" pitchFamily="34" charset="-122"/>
              </a:rPr>
              <a:t>拷贝</a:t>
            </a:r>
            <a:endParaRPr lang="en-US" altLang="zh-CN" sz="2000" dirty="0">
              <a:solidFill>
                <a:prstClr val="white"/>
              </a:solidFill>
              <a:ea typeface=".萍方-简" panose="020B02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83EB23-5F37-4543-9677-CE4DBDFE602B}"/>
              </a:ext>
            </a:extLst>
          </p:cNvPr>
          <p:cNvGrpSpPr/>
          <p:nvPr/>
        </p:nvGrpSpPr>
        <p:grpSpPr>
          <a:xfrm>
            <a:off x="5209531" y="526601"/>
            <a:ext cx="4061793" cy="6964467"/>
            <a:chOff x="1379538" y="243816"/>
            <a:chExt cx="4591684" cy="78730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F177C90-CAA2-4D2B-972C-FAAD5A14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9538" y="243816"/>
              <a:ext cx="4591684" cy="78730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212BD78-EA25-43D9-AA6C-6C6E5366D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49" y="589746"/>
              <a:ext cx="3416717" cy="679355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602</Words>
  <Application>Microsoft Office PowerPoint</Application>
  <PresentationFormat>宽屏</PresentationFormat>
  <Paragraphs>118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.萍方-简</vt:lpstr>
      <vt:lpstr>等线</vt:lpstr>
      <vt:lpstr>等线 Light</vt:lpstr>
      <vt:lpstr>方正兰亭粗黑简体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林 威良</cp:lastModifiedBy>
  <cp:revision>75</cp:revision>
  <dcterms:created xsi:type="dcterms:W3CDTF">2019-12-16T11:05:57Z</dcterms:created>
  <dcterms:modified xsi:type="dcterms:W3CDTF">2019-12-16T16:25:52Z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2052-1.8.2.2861</vt:lpwstr>
  </property>
</Properties>
</file>